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5"/>
  </p:notesMasterIdLst>
  <p:sldIdLst>
    <p:sldId id="277" r:id="rId4"/>
    <p:sldId id="257" r:id="rId5"/>
    <p:sldId id="2076136801" r:id="rId6"/>
    <p:sldId id="2076137056" r:id="rId7"/>
    <p:sldId id="2076137052" r:id="rId8"/>
    <p:sldId id="2076137053" r:id="rId9"/>
    <p:sldId id="2076137054" r:id="rId10"/>
    <p:sldId id="2076137055" r:id="rId11"/>
    <p:sldId id="2076137057" r:id="rId12"/>
    <p:sldId id="2076137058" r:id="rId13"/>
    <p:sldId id="2076137059" r:id="rId14"/>
    <p:sldId id="2076137064" r:id="rId15"/>
    <p:sldId id="2076137065" r:id="rId16"/>
    <p:sldId id="2076137066" r:id="rId17"/>
    <p:sldId id="2076137068" r:id="rId18"/>
    <p:sldId id="259" r:id="rId19"/>
    <p:sldId id="2076137070" r:id="rId20"/>
    <p:sldId id="2076137069" r:id="rId21"/>
    <p:sldId id="2076137074" r:id="rId22"/>
    <p:sldId id="276" r:id="rId23"/>
    <p:sldId id="263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Segoe UI Light" panose="020B0502040204020203" pitchFamily="34" charset="0"/>
      <p:regular r:id="rId46"/>
      <p:italic r:id="rId47"/>
    </p:embeddedFont>
    <p:embeddedFont>
      <p:font typeface="Segoe UI Semibold" panose="020B0502040204020203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C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/>
    <p:restoredTop sz="94703"/>
  </p:normalViewPr>
  <p:slideViewPr>
    <p:cSldViewPr snapToGrid="0">
      <p:cViewPr varScale="1">
        <p:scale>
          <a:sx n="196" d="100"/>
          <a:sy n="196" d="100"/>
        </p:scale>
        <p:origin x="10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4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font" Target="fonts/font1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E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E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E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E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E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s-E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94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82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31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168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285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65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968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669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11/2/21 12:28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129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095685"/>
          </a:xfrm>
        </p:spPr>
        <p:txBody>
          <a:bodyPr wrap="square">
            <a:spAutoFit/>
          </a:bodyPr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buNone/>
              <a:defRPr sz="16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Main topic: Segoe UI, size 28pt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19125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ov"/><Relationship Id="rId7" Type="http://schemas.openxmlformats.org/officeDocument/2006/relationships/image" Target="../media/image1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aui-graphics-controls-nightly/index.js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>
            <a:normAutofit fontScale="90000"/>
          </a:bodyPr>
          <a:lstStyle/>
          <a:p>
            <a:r>
              <a:rPr lang="es-ES" sz="4000" dirty="0" err="1">
                <a:solidFill>
                  <a:schemeClr val="accent2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521959" cy="4672048"/>
          </a:xfrm>
        </p:spPr>
        <p:txBody>
          <a:bodyPr/>
          <a:lstStyle/>
          <a:p>
            <a:r>
              <a:rPr lang="es-ES" sz="1800" dirty="0" err="1"/>
              <a:t>Available</a:t>
            </a:r>
            <a:r>
              <a:rPr lang="es-ES" sz="1800" dirty="0"/>
              <a:t> </a:t>
            </a:r>
            <a:r>
              <a:rPr lang="es-ES" sz="1800" dirty="0" err="1"/>
              <a:t>controls</a:t>
            </a:r>
            <a:r>
              <a:rPr lang="es-ES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ActivityIndicator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CheckBox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  <a:r>
              <a:rPr lang="es-ES" sz="1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DatePicker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Editor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Entry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ProgressBar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RadioButton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Slider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Stepper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Switch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TimePicker</a:t>
            </a:r>
            <a:r>
              <a:rPr lang="es-ES" sz="2000" dirty="0"/>
              <a:t> (</a:t>
            </a:r>
            <a:r>
              <a:rPr lang="es-ES" sz="2000" dirty="0" err="1"/>
              <a:t>Cupertino</a:t>
            </a:r>
            <a:r>
              <a:rPr lang="es-ES" sz="2000" dirty="0"/>
              <a:t>, </a:t>
            </a:r>
            <a:r>
              <a:rPr lang="es-ES" sz="2000" dirty="0" err="1"/>
              <a:t>Fluent</a:t>
            </a:r>
            <a:r>
              <a:rPr lang="es-ES" sz="2000" dirty="0"/>
              <a:t>, Material)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759325" cy="2160591"/>
          </a:xfrm>
        </p:spPr>
        <p:txBody>
          <a:bodyPr/>
          <a:lstStyle/>
          <a:p>
            <a:r>
              <a:rPr lang="es-ES" sz="1800" dirty="0" err="1"/>
              <a:t>Features</a:t>
            </a:r>
            <a:r>
              <a:rPr lang="es-ES" sz="1800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Pixel </a:t>
            </a:r>
            <a:r>
              <a:rPr lang="es-ES" sz="1600" dirty="0" err="1"/>
              <a:t>perfect</a:t>
            </a:r>
            <a:r>
              <a:rPr lang="es-ES" sz="1600" dirty="0"/>
              <a:t> </a:t>
            </a:r>
            <a:r>
              <a:rPr lang="es-ES" sz="1600" dirty="0" err="1"/>
              <a:t>drawn</a:t>
            </a:r>
            <a:r>
              <a:rPr lang="es-ES" sz="1600" dirty="0"/>
              <a:t> and </a:t>
            </a:r>
            <a:r>
              <a:rPr lang="es-ES" sz="1600" dirty="0" err="1"/>
              <a:t>same</a:t>
            </a:r>
            <a:r>
              <a:rPr lang="es-ES" sz="1600" dirty="0"/>
              <a:t> </a:t>
            </a:r>
            <a:r>
              <a:rPr lang="es-ES" sz="1600" dirty="0" err="1"/>
              <a:t>behavior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platforms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RTL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Accesibility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Themes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Phone</a:t>
            </a:r>
            <a:r>
              <a:rPr lang="es-ES" sz="1600" dirty="0"/>
              <a:t> and Desktop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  <a:endParaRPr lang="es-ES" sz="1800" dirty="0"/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5805E4-F523-874C-9A90-D10F0D47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EAFE8A-43D3-1C41-9661-F6808E7C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616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6F8B787-8970-B440-B42A-0A1648C0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32" y="1338904"/>
            <a:ext cx="16654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00270A-4E9C-244E-A31B-38185C66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77" y="3429000"/>
            <a:ext cx="5212111" cy="41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>
            <a:normAutofit fontScale="90000"/>
          </a:bodyPr>
          <a:lstStyle/>
          <a:p>
            <a:r>
              <a:rPr lang="es-ES" sz="4400" dirty="0" err="1">
                <a:solidFill>
                  <a:schemeClr val="accent2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759325" cy="572464"/>
          </a:xfrm>
        </p:spPr>
        <p:txBody>
          <a:bodyPr/>
          <a:lstStyle/>
          <a:p>
            <a:r>
              <a:rPr lang="es-ES" sz="1800" dirty="0" err="1"/>
              <a:t>Features</a:t>
            </a:r>
            <a:r>
              <a:rPr lang="es-ES" sz="1800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Cupertino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Fluent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and Material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design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GraphicsControls" descr="GraphicsControls">
            <a:hlinkClick r:id="" action="ppaction://media"/>
            <a:extLst>
              <a:ext uri="{FF2B5EF4-FFF2-40B4-BE49-F238E27FC236}">
                <a16:creationId xmlns:a16="http://schemas.microsoft.com/office/drawing/2014/main" id="{2728DC81-D310-274C-91F9-2A95594AB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9241" y="2861185"/>
            <a:ext cx="5606492" cy="3264157"/>
          </a:xfrm>
          <a:prstGeom prst="rect">
            <a:avLst/>
          </a:prstGeom>
        </p:spPr>
      </p:pic>
      <p:pic>
        <p:nvPicPr>
          <p:cNvPr id="6" name="GraphicsControls-Fluent" descr="GraphicsControls-Fluent">
            <a:hlinkClick r:id="" action="ppaction://media"/>
            <a:extLst>
              <a:ext uri="{FF2B5EF4-FFF2-40B4-BE49-F238E27FC236}">
                <a16:creationId xmlns:a16="http://schemas.microsoft.com/office/drawing/2014/main" id="{4FA7F5AF-293B-AB4D-A768-3E09567261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28566" y="2861185"/>
            <a:ext cx="5251450" cy="326421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9E3A1F-8093-3441-B6FE-0C308A400EEE}"/>
              </a:ext>
            </a:extLst>
          </p:cNvPr>
          <p:cNvSpPr txBox="1">
            <a:spLocks/>
          </p:cNvSpPr>
          <p:nvPr/>
        </p:nvSpPr>
        <p:spPr>
          <a:xfrm>
            <a:off x="2632137" y="6264744"/>
            <a:ext cx="10335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Material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91ED58-EE0C-2345-B4B1-747C415E4B96}"/>
              </a:ext>
            </a:extLst>
          </p:cNvPr>
          <p:cNvSpPr txBox="1">
            <a:spLocks/>
          </p:cNvSpPr>
          <p:nvPr/>
        </p:nvSpPr>
        <p:spPr>
          <a:xfrm>
            <a:off x="8501657" y="6264744"/>
            <a:ext cx="10335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Fluent</a:t>
            </a:r>
          </a:p>
        </p:txBody>
      </p:sp>
    </p:spTree>
    <p:extLst>
      <p:ext uri="{BB962C8B-B14F-4D97-AF65-F5344CB8AC3E}">
        <p14:creationId xmlns:p14="http://schemas.microsoft.com/office/powerpoint/2010/main" val="418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1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Microsoft.Maui.Graphics.Controls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83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0F877-AD9B-974E-943B-60A2C44A4CDE}"/>
              </a:ext>
            </a:extLst>
          </p:cNvPr>
          <p:cNvSpPr txBox="1">
            <a:spLocks/>
          </p:cNvSpPr>
          <p:nvPr/>
        </p:nvSpPr>
        <p:spPr>
          <a:xfrm>
            <a:off x="320041" y="2146301"/>
            <a:ext cx="5775959" cy="2286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s-ES" sz="5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Customize</a:t>
            </a:r>
            <a:endParaRPr lang="es-ES" sz="5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s-ES" sz="5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drawn</a:t>
            </a:r>
            <a:r>
              <a:rPr lang="es-ES" sz="5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5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672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825613" cy="4050340"/>
          </a:xfrm>
        </p:spPr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drawn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are </a:t>
            </a:r>
            <a:r>
              <a:rPr lang="es-ES" dirty="0" err="1"/>
              <a:t>created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b="1" dirty="0" err="1"/>
              <a:t>layers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possible</a:t>
            </a:r>
            <a:r>
              <a:rPr lang="es-ES" dirty="0"/>
              <a:t> to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, in </a:t>
            </a:r>
            <a:r>
              <a:rPr lang="es-ES" dirty="0" err="1"/>
              <a:t>addition</a:t>
            </a:r>
            <a:r>
              <a:rPr lang="es-ES" dirty="0"/>
              <a:t> to </a:t>
            </a:r>
            <a:r>
              <a:rPr lang="es-ES" dirty="0" err="1"/>
              <a:t>customizing</a:t>
            </a:r>
            <a:r>
              <a:rPr lang="es-ES" dirty="0"/>
              <a:t> a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adding</a:t>
            </a:r>
            <a:r>
              <a:rPr lang="es-ES" dirty="0"/>
              <a:t>/</a:t>
            </a:r>
            <a:r>
              <a:rPr lang="es-ES" dirty="0" err="1"/>
              <a:t>removing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.</a:t>
            </a:r>
          </a:p>
          <a:p>
            <a:endParaRPr lang="es-ES" sz="2800" dirty="0"/>
          </a:p>
          <a:p>
            <a:r>
              <a:rPr lang="es-ES" dirty="0"/>
              <a:t>As in .NET MAUI, </a:t>
            </a:r>
            <a:r>
              <a:rPr lang="es-ES" dirty="0" err="1"/>
              <a:t>drawn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use </a:t>
            </a:r>
            <a:r>
              <a:rPr lang="es-ES" dirty="0" err="1"/>
              <a:t>Handlers</a:t>
            </a:r>
            <a:r>
              <a:rPr lang="es-ES" dirty="0"/>
              <a:t> and a </a:t>
            </a:r>
            <a:r>
              <a:rPr lang="es-ES" b="1" dirty="0" err="1"/>
              <a:t>DrawMapper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.</a:t>
            </a:r>
            <a:endParaRPr lang="es-ES" sz="2800" dirty="0"/>
          </a:p>
        </p:txBody>
      </p:sp>
      <p:pic>
        <p:nvPicPr>
          <p:cNvPr id="1026" name="Picture 2" descr="Mobile Design Techniques. by Nick Babich | by Nick Babich | UX Planet">
            <a:extLst>
              <a:ext uri="{FF2B5EF4-FFF2-40B4-BE49-F238E27FC236}">
                <a16:creationId xmlns:a16="http://schemas.microsoft.com/office/drawing/2014/main" id="{D90313A6-3959-9B48-ADB1-C9863F54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46" y="1802281"/>
            <a:ext cx="5825613" cy="36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a drawn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2461"/>
            <a:ext cx="11245724" cy="3940413"/>
          </a:xfrm>
        </p:spPr>
        <p:txBody>
          <a:bodyPr>
            <a:normAutofit/>
          </a:bodyPr>
          <a:lstStyle/>
          <a:p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CustomSliderHandler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SliderHandler</a:t>
            </a:r>
            <a:endParaRPr lang="es-ES" sz="1600" b="0" dirty="0">
              <a:solidFill>
                <a:schemeClr val="tx2">
                  <a:lumMod val="50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protected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ISliderDrawable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CreateDrawable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() =&gt; new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MaterialSliderDrawable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Draw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 {</a:t>
            </a:r>
          </a:p>
          <a:p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base.Draw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      //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own</a:t>
            </a:r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content</a:t>
            </a:r>
            <a:endParaRPr lang="es-ES" sz="1600" b="0" dirty="0">
              <a:solidFill>
                <a:schemeClr val="tx2">
                  <a:lumMod val="50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     }</a:t>
            </a:r>
          </a:p>
          <a:p>
            <a:r>
              <a:rPr lang="es-ES" sz="16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59546B-CD12-4242-8FCB-11326123E72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245725" cy="861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easiest</a:t>
            </a:r>
            <a:r>
              <a:rPr lang="es-ES" sz="1800" dirty="0"/>
              <a:t> </a:t>
            </a:r>
            <a:r>
              <a:rPr lang="es-ES" sz="1800" dirty="0" err="1"/>
              <a:t>way</a:t>
            </a:r>
            <a:r>
              <a:rPr lang="es-ES" sz="1800" dirty="0"/>
              <a:t> to </a:t>
            </a:r>
            <a:r>
              <a:rPr lang="es-ES" sz="1800" dirty="0" err="1"/>
              <a:t>extend</a:t>
            </a:r>
            <a:r>
              <a:rPr lang="es-ES" sz="1800" dirty="0"/>
              <a:t> </a:t>
            </a:r>
            <a:r>
              <a:rPr lang="es-ES" sz="1800" dirty="0" err="1"/>
              <a:t>an</a:t>
            </a:r>
            <a:r>
              <a:rPr lang="es-ES" sz="1800" dirty="0"/>
              <a:t> </a:t>
            </a:r>
            <a:r>
              <a:rPr lang="es-ES" sz="1800" dirty="0" err="1"/>
              <a:t>existing</a:t>
            </a:r>
            <a:r>
              <a:rPr lang="es-ES" sz="1800" dirty="0"/>
              <a:t> </a:t>
            </a:r>
            <a:r>
              <a:rPr lang="es-ES" sz="1800" dirty="0" err="1"/>
              <a:t>drawn</a:t>
            </a:r>
            <a:r>
              <a:rPr lang="es-ES" sz="1800" dirty="0"/>
              <a:t> control </a:t>
            </a:r>
            <a:r>
              <a:rPr lang="es-ES" sz="1800" dirty="0" err="1"/>
              <a:t>is</a:t>
            </a:r>
            <a:r>
              <a:rPr lang="es-ES" sz="1800" dirty="0"/>
              <a:t> to </a:t>
            </a:r>
            <a:r>
              <a:rPr lang="es-ES" sz="1800" dirty="0" err="1"/>
              <a:t>simply</a:t>
            </a:r>
            <a:r>
              <a:rPr lang="es-ES" sz="1800" dirty="0"/>
              <a:t> </a:t>
            </a:r>
            <a:r>
              <a:rPr lang="es-ES" sz="1800" dirty="0" err="1"/>
              <a:t>override</a:t>
            </a:r>
            <a:r>
              <a:rPr lang="es-ES" sz="1800" dirty="0"/>
              <a:t> </a:t>
            </a:r>
            <a:r>
              <a:rPr lang="es-ES" sz="1800" dirty="0" err="1"/>
              <a:t>its</a:t>
            </a:r>
            <a:r>
              <a:rPr lang="es-ES" sz="1800" dirty="0"/>
              <a:t> </a:t>
            </a:r>
            <a:r>
              <a:rPr lang="es-ES" sz="1800" b="1" dirty="0" err="1"/>
              <a:t>Draw</a:t>
            </a:r>
            <a:r>
              <a:rPr lang="es-ES" sz="1800" b="1" dirty="0"/>
              <a:t> </a:t>
            </a:r>
            <a:r>
              <a:rPr lang="es-ES" sz="1800" b="1" dirty="0" err="1"/>
              <a:t>method</a:t>
            </a:r>
            <a:r>
              <a:rPr lang="es-ES" sz="1800" dirty="0"/>
              <a:t> to </a:t>
            </a:r>
            <a:r>
              <a:rPr lang="es-ES" sz="1800" dirty="0" err="1"/>
              <a:t>draw</a:t>
            </a:r>
            <a:r>
              <a:rPr lang="es-ES" sz="1800" dirty="0"/>
              <a:t> </a:t>
            </a:r>
            <a:r>
              <a:rPr lang="es-ES" sz="1800" dirty="0" err="1"/>
              <a:t>any</a:t>
            </a:r>
            <a:r>
              <a:rPr lang="es-ES" sz="1800" dirty="0"/>
              <a:t> extra </a:t>
            </a:r>
            <a:r>
              <a:rPr lang="es-ES" sz="1800" dirty="0" err="1"/>
              <a:t>content</a:t>
            </a:r>
            <a:r>
              <a:rPr lang="es-ES" sz="1800" dirty="0"/>
              <a:t>.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a drawn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2462"/>
            <a:ext cx="11245724" cy="1929892"/>
          </a:xfrm>
        </p:spPr>
        <p:txBody>
          <a:bodyPr>
            <a:normAutofit/>
          </a:bodyPr>
          <a:lstStyle/>
          <a:p>
            <a:r>
              <a:rPr lang="es-ES" sz="20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DrawMapper</a:t>
            </a:r>
            <a:r>
              <a:rPr lang="es-ES" sz="20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" sz="20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nameof</a:t>
            </a:r>
            <a:r>
              <a:rPr lang="es-ES" sz="20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20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ISliderDrawable.DrawThumb</a:t>
            </a:r>
            <a:r>
              <a:rPr lang="es-ES" sz="20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)] = (</a:t>
            </a:r>
            <a:r>
              <a:rPr lang="es-ES" sz="20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20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20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rect</a:t>
            </a:r>
            <a:r>
              <a:rPr lang="es-ES" sz="20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2000" b="0" dirty="0" err="1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drawable</a:t>
            </a:r>
            <a:r>
              <a:rPr lang="es-ES" sz="20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, slider) =&gt;</a:t>
            </a:r>
          </a:p>
          <a:p>
            <a:r>
              <a:rPr lang="es-ES" sz="20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br>
              <a:rPr lang="es-ES" sz="20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s-ES" sz="2000" b="0" dirty="0">
                <a:solidFill>
                  <a:schemeClr val="tx2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59546B-CD12-4242-8FCB-11326123E72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245725" cy="861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Customize</a:t>
            </a:r>
            <a:r>
              <a:rPr lang="es-ES" sz="1800" dirty="0"/>
              <a:t> </a:t>
            </a:r>
            <a:r>
              <a:rPr lang="es-ES" sz="1800" dirty="0" err="1"/>
              <a:t>how</a:t>
            </a:r>
            <a:r>
              <a:rPr lang="es-ES" sz="1800" dirty="0"/>
              <a:t> to </a:t>
            </a:r>
            <a:r>
              <a:rPr lang="es-ES" sz="1800" dirty="0" err="1"/>
              <a:t>draw</a:t>
            </a:r>
            <a:r>
              <a:rPr lang="es-ES" sz="1800" dirty="0"/>
              <a:t> a </a:t>
            </a:r>
            <a:r>
              <a:rPr lang="es-ES" sz="1800" b="1" dirty="0" err="1"/>
              <a:t>specific</a:t>
            </a:r>
            <a:r>
              <a:rPr lang="es-ES" sz="1800" b="1" dirty="0"/>
              <a:t> </a:t>
            </a:r>
            <a:r>
              <a:rPr lang="es-ES" sz="1800" b="1" dirty="0" err="1"/>
              <a:t>layer</a:t>
            </a:r>
            <a:r>
              <a:rPr lang="es-ES" sz="1800" b="1" dirty="0"/>
              <a:t>.</a:t>
            </a:r>
            <a:endParaRPr lang="es-ES" sz="1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1FC87AA-CBAC-FE41-B2D6-1D714CD216F0}"/>
              </a:ext>
            </a:extLst>
          </p:cNvPr>
          <p:cNvSpPr txBox="1">
            <a:spLocks/>
          </p:cNvSpPr>
          <p:nvPr/>
        </p:nvSpPr>
        <p:spPr>
          <a:xfrm>
            <a:off x="838199" y="4305538"/>
            <a:ext cx="11245725" cy="861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Also</a:t>
            </a:r>
            <a:r>
              <a:rPr lang="es-ES" sz="1800" dirty="0"/>
              <a:t> can </a:t>
            </a:r>
            <a:r>
              <a:rPr lang="es-ES" sz="1800" dirty="0" err="1"/>
              <a:t>override</a:t>
            </a:r>
            <a:r>
              <a:rPr lang="es-ES" sz="1800" dirty="0"/>
              <a:t> </a:t>
            </a:r>
            <a:r>
              <a:rPr lang="es-ES" sz="1800" dirty="0" err="1"/>
              <a:t>all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parts</a:t>
            </a:r>
            <a:r>
              <a:rPr lang="es-ES" sz="1800" dirty="0"/>
              <a:t> </a:t>
            </a:r>
            <a:r>
              <a:rPr lang="es-ES" sz="1800" dirty="0" err="1"/>
              <a:t>from</a:t>
            </a:r>
            <a:r>
              <a:rPr lang="es-ES" sz="1800" dirty="0"/>
              <a:t> a control.</a:t>
            </a:r>
          </a:p>
        </p:txBody>
      </p:sp>
    </p:spTree>
    <p:extLst>
      <p:ext uri="{BB962C8B-B14F-4D97-AF65-F5344CB8AC3E}">
        <p14:creationId xmlns:p14="http://schemas.microsoft.com/office/powerpoint/2010/main" val="91309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Customize drawn controls</a:t>
            </a:r>
          </a:p>
        </p:txBody>
      </p:sp>
    </p:spTree>
    <p:extLst>
      <p:ext uri="{BB962C8B-B14F-4D97-AF65-F5344CB8AC3E}">
        <p14:creationId xmlns:p14="http://schemas.microsoft.com/office/powerpoint/2010/main" val="3352871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>
            <a:normAutofit fontScale="90000"/>
          </a:bodyPr>
          <a:lstStyle/>
          <a:p>
            <a:r>
              <a:rPr lang="es-ES" sz="4400" dirty="0" err="1">
                <a:solidFill>
                  <a:schemeClr val="accent2">
                    <a:lumMod val="50000"/>
                  </a:schemeClr>
                </a:solidFill>
              </a:rPr>
              <a:t>Summary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5840" cy="43550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b="1" dirty="0" err="1"/>
              <a:t>Microsoft.Maui.Graphics.Controls</a:t>
            </a:r>
            <a:r>
              <a:rPr lang="es-ES" b="1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b="1" dirty="0"/>
              <a:t>experimental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in </a:t>
            </a:r>
            <a:r>
              <a:rPr lang="es-ES" dirty="0" err="1"/>
              <a:t>Xamarin.Forms</a:t>
            </a:r>
            <a:r>
              <a:rPr lang="es-ES" dirty="0"/>
              <a:t> Visual </a:t>
            </a:r>
            <a:r>
              <a:rPr lang="es-ES" dirty="0" err="1"/>
              <a:t>allowing</a:t>
            </a:r>
            <a:r>
              <a:rPr lang="es-ES" dirty="0"/>
              <a:t> to </a:t>
            </a:r>
            <a:r>
              <a:rPr lang="es-ES" dirty="0" err="1"/>
              <a:t>choose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 </a:t>
            </a:r>
            <a:r>
              <a:rPr lang="es-ES" b="1" dirty="0" err="1"/>
              <a:t>Cupertino</a:t>
            </a:r>
            <a:r>
              <a:rPr lang="es-ES" b="1" dirty="0"/>
              <a:t>, </a:t>
            </a:r>
            <a:r>
              <a:rPr lang="es-ES" b="1" dirty="0" err="1"/>
              <a:t>Fluent</a:t>
            </a:r>
            <a:r>
              <a:rPr lang="es-ES" b="1" dirty="0"/>
              <a:t> and Material</a:t>
            </a:r>
            <a:r>
              <a:rPr lang="es-ES" dirty="0"/>
              <a:t> 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instead</a:t>
            </a:r>
            <a:r>
              <a:rPr lang="es-ES" dirty="0"/>
              <a:t> of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, are </a:t>
            </a:r>
            <a:r>
              <a:rPr lang="es-ES" b="1" dirty="0" err="1"/>
              <a:t>drawn</a:t>
            </a:r>
            <a:r>
              <a:rPr lang="es-ES" b="1" dirty="0"/>
              <a:t> </a:t>
            </a:r>
            <a:r>
              <a:rPr lang="es-ES" b="1" dirty="0" err="1"/>
              <a:t>controls</a:t>
            </a:r>
            <a:r>
              <a:rPr lang="es-ES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Visual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theme</a:t>
            </a:r>
            <a:r>
              <a:rPr lang="es-ES" dirty="0"/>
              <a:t>, RTL and </a:t>
            </a:r>
            <a:r>
              <a:rPr lang="es-ES" dirty="0" err="1"/>
              <a:t>accesibility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Could</a:t>
            </a:r>
            <a:r>
              <a:rPr lang="es-ES" dirty="0"/>
              <a:t> be </a:t>
            </a:r>
            <a:r>
              <a:rPr lang="es-ES" dirty="0" err="1"/>
              <a:t>part</a:t>
            </a:r>
            <a:r>
              <a:rPr lang="es-ES" dirty="0"/>
              <a:t> of .NET MAUI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,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collect</a:t>
            </a:r>
            <a:r>
              <a:rPr lang="es-ES" dirty="0"/>
              <a:t> </a:t>
            </a:r>
            <a:r>
              <a:rPr lang="es-ES" dirty="0" err="1"/>
              <a:t>feedback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NuGet</a:t>
            </a:r>
            <a:r>
              <a:rPr lang="es-ES" dirty="0"/>
              <a:t> </a:t>
            </a:r>
            <a:r>
              <a:rPr lang="es-ES" dirty="0" err="1"/>
              <a:t>package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https://aka.ms/maui-graphics-controls-nightly/index.json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68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Drawn controls in </a:t>
            </a:r>
            <a:br>
              <a:rPr lang="en-US" dirty="0"/>
            </a:br>
            <a:r>
              <a:rPr lang="en-US" dirty="0"/>
              <a:t>.NET MAUI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Javier Suárez Ruiz</a:t>
            </a:r>
          </a:p>
          <a:p>
            <a:r>
              <a:rPr lang="en-US" dirty="0"/>
              <a:t>@</a:t>
            </a:r>
            <a:r>
              <a:rPr lang="en-US" dirty="0" err="1"/>
              <a:t>jsuarezruiz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4A6AA-E241-D341-9757-6E6691628AED}"/>
              </a:ext>
            </a:extLst>
          </p:cNvPr>
          <p:cNvSpPr txBox="1">
            <a:spLocks/>
          </p:cNvSpPr>
          <p:nvPr/>
        </p:nvSpPr>
        <p:spPr>
          <a:xfrm>
            <a:off x="320041" y="2146301"/>
            <a:ext cx="5775959" cy="2286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s-ES" sz="5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Questions</a:t>
            </a:r>
            <a:r>
              <a:rPr lang="es-ES" sz="5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?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09010-B767-487B-8834-4AFBB7CE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.NET MAUI </a:t>
            </a:r>
            <a:r>
              <a:rPr lang="en-US" b="1" dirty="0">
                <a:latin typeface="Segoe UI Semibold"/>
                <a:cs typeface="Segoe UI Semibold"/>
              </a:rPr>
              <a:t>Summary</a:t>
            </a:r>
            <a:endParaRPr lang="en-US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65461-F19D-43FD-B026-2FF8AE442C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30191" y="1498671"/>
            <a:ext cx="4992903" cy="2013345"/>
          </a:xfrm>
        </p:spPr>
        <p:txBody>
          <a:bodyPr vert="horz" wrap="square" lIns="146284" tIns="91427" rIns="146284" bIns="91427" rtlCol="0" anchor="t">
            <a:spAutoFit/>
          </a:bodyPr>
          <a:lstStyle/>
          <a:p>
            <a:pPr marL="0" indent="0">
              <a:buNone/>
            </a:pPr>
            <a:r>
              <a:rPr lang="en-US" sz="1765" dirty="0">
                <a:cs typeface="Segoe UI"/>
              </a:rPr>
              <a:t>SDK-style projects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Single-headed project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CLI support</a:t>
            </a:r>
            <a:endParaRPr lang="en-US" sz="1765" dirty="0"/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.NET 6 BCL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Multi-paradigm</a:t>
            </a:r>
          </a:p>
          <a:p>
            <a:pPr marL="347928" indent="-236175"/>
            <a:r>
              <a:rPr lang="en-US" sz="1372" dirty="0">
                <a:latin typeface="Segoe UI"/>
                <a:cs typeface="Segoe UI"/>
              </a:rPr>
              <a:t>XAML markup &amp; C# UI supported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A9897-6730-462A-A0FB-FAC52EB902D1}"/>
              </a:ext>
            </a:extLst>
          </p:cNvPr>
          <p:cNvSpPr txBox="1"/>
          <p:nvPr/>
        </p:nvSpPr>
        <p:spPr>
          <a:xfrm>
            <a:off x="1487225" y="3202811"/>
            <a:ext cx="3566691" cy="664370"/>
          </a:xfrm>
          <a:prstGeom prst="rect">
            <a:avLst/>
          </a:prstGeom>
          <a:solidFill>
            <a:schemeClr val="accent1"/>
          </a:solidFill>
        </p:spPr>
        <p:txBody>
          <a:bodyPr wrap="square" lIns="238978" tIns="191181" rIns="238978" bIns="191181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2000" ker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3849">
              <a:defRPr/>
            </a:pPr>
            <a:endParaRPr lang="en-US" sz="1333" b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F12F5-E289-475F-8785-C68FE1FCA2C9}"/>
              </a:ext>
            </a:extLst>
          </p:cNvPr>
          <p:cNvSpPr/>
          <p:nvPr/>
        </p:nvSpPr>
        <p:spPr bwMode="auto">
          <a:xfrm>
            <a:off x="1388326" y="1944457"/>
            <a:ext cx="1172605" cy="19468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9BA511-F11C-43EE-A2CF-F6FA89E4A545}"/>
              </a:ext>
            </a:extLst>
          </p:cNvPr>
          <p:cNvGrpSpPr/>
          <p:nvPr/>
        </p:nvGrpSpPr>
        <p:grpSpPr>
          <a:xfrm>
            <a:off x="2088240" y="1685601"/>
            <a:ext cx="2427160" cy="1408740"/>
            <a:chOff x="8111953" y="2017047"/>
            <a:chExt cx="2427505" cy="14089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F74018-FA88-4762-B5BF-EDDD6851FE55}"/>
                </a:ext>
              </a:extLst>
            </p:cNvPr>
            <p:cNvSpPr/>
            <p:nvPr/>
          </p:nvSpPr>
          <p:spPr bwMode="auto">
            <a:xfrm>
              <a:off x="8497202" y="2017047"/>
              <a:ext cx="848639" cy="14089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0B76F9-349C-416F-A610-DFBFA65AEB43}"/>
                </a:ext>
              </a:extLst>
            </p:cNvPr>
            <p:cNvSpPr txBox="1"/>
            <p:nvPr/>
          </p:nvSpPr>
          <p:spPr>
            <a:xfrm>
              <a:off x="8111953" y="2094694"/>
              <a:ext cx="1083178" cy="1800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DESKTOP</a:t>
              </a:r>
            </a:p>
          </p:txBody>
        </p:sp>
        <p:grpSp>
          <p:nvGrpSpPr>
            <p:cNvPr id="13" name="monitor 1" descr="monitor, desktop">
              <a:extLst>
                <a:ext uri="{FF2B5EF4-FFF2-40B4-BE49-F238E27FC236}">
                  <a16:creationId xmlns:a16="http://schemas.microsoft.com/office/drawing/2014/main" id="{2F682742-257F-4440-89D5-DC55C4538BFF}"/>
                </a:ext>
              </a:extLst>
            </p:cNvPr>
            <p:cNvGrpSpPr/>
            <p:nvPr/>
          </p:nvGrpSpPr>
          <p:grpSpPr>
            <a:xfrm>
              <a:off x="8118713" y="2438284"/>
              <a:ext cx="1128359" cy="919564"/>
              <a:chOff x="4233864" y="1827214"/>
              <a:chExt cx="403225" cy="328613"/>
            </a:xfrm>
          </p:grpSpPr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ABF1F185-E43D-4259-9E88-B9E0FFAD0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B500E180-6E11-4CCE-A83E-7E02182E5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173">
                <a:extLst>
                  <a:ext uri="{FF2B5EF4-FFF2-40B4-BE49-F238E27FC236}">
                    <a16:creationId xmlns:a16="http://schemas.microsoft.com/office/drawing/2014/main" id="{4D901543-F66A-462B-8F30-7B18551A4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4D9078-09AE-4DC6-8F94-1918252E9AE2}"/>
                </a:ext>
              </a:extLst>
            </p:cNvPr>
            <p:cNvSpPr txBox="1"/>
            <p:nvPr/>
          </p:nvSpPr>
          <p:spPr>
            <a:xfrm>
              <a:off x="9853528" y="2094964"/>
              <a:ext cx="685930" cy="1800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MOBILE</a:t>
              </a:r>
            </a:p>
          </p:txBody>
        </p:sp>
        <p:grpSp>
          <p:nvGrpSpPr>
            <p:cNvPr id="15" name="phone" descr="phone">
              <a:extLst>
                <a:ext uri="{FF2B5EF4-FFF2-40B4-BE49-F238E27FC236}">
                  <a16:creationId xmlns:a16="http://schemas.microsoft.com/office/drawing/2014/main" id="{2D6C4FA8-360D-45BA-8882-FFF45CA9525A}"/>
                </a:ext>
              </a:extLst>
            </p:cNvPr>
            <p:cNvGrpSpPr/>
            <p:nvPr/>
          </p:nvGrpSpPr>
          <p:grpSpPr>
            <a:xfrm>
              <a:off x="9911605" y="2438291"/>
              <a:ext cx="557122" cy="921857"/>
              <a:chOff x="7648576" y="1841501"/>
              <a:chExt cx="177806" cy="301625"/>
            </a:xfrm>
          </p:grpSpPr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B23AAF6-9487-41C6-8DC1-4C14172F5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1BAACD-C7C4-49B6-B8D6-EA2007547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3BA7568A-896B-4C53-99E9-181A5EA8F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82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" name="Freeform 175">
                <a:extLst>
                  <a:ext uri="{FF2B5EF4-FFF2-40B4-BE49-F238E27FC236}">
                    <a16:creationId xmlns:a16="http://schemas.microsoft.com/office/drawing/2014/main" id="{484E0B39-BCBA-4617-A721-11BEBB1A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EB5BB1-9EEA-4A4B-90ED-822FAB6DE264}"/>
              </a:ext>
            </a:extLst>
          </p:cNvPr>
          <p:cNvGrpSpPr/>
          <p:nvPr/>
        </p:nvGrpSpPr>
        <p:grpSpPr>
          <a:xfrm>
            <a:off x="1487225" y="3929942"/>
            <a:ext cx="1754813" cy="664370"/>
            <a:chOff x="474924" y="2957810"/>
            <a:chExt cx="9253607" cy="3077297"/>
          </a:xfrm>
          <a:solidFill>
            <a:srgbClr val="00A4EF"/>
          </a:solidFill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64B13D-ECDB-4868-A7A0-9D0A1CA2AF07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E719C6-101A-489B-8F14-48C6062AC11D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Windows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1A27D6-13BC-4252-B815-4E8D49A51482}"/>
              </a:ext>
            </a:extLst>
          </p:cNvPr>
          <p:cNvGrpSpPr/>
          <p:nvPr/>
        </p:nvGrpSpPr>
        <p:grpSpPr>
          <a:xfrm>
            <a:off x="1480604" y="4645798"/>
            <a:ext cx="1761435" cy="664370"/>
            <a:chOff x="474924" y="2957810"/>
            <a:chExt cx="9253607" cy="3077297"/>
          </a:xfrm>
          <a:solidFill>
            <a:srgbClr val="2C3E50"/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016C4C-086A-48BD-9A4B-FFCE1417A6E1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EF1FE-1740-496A-87C9-60CA58846385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macOS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4C7F4-492F-446C-BE6A-9DA71124F4ED}"/>
              </a:ext>
            </a:extLst>
          </p:cNvPr>
          <p:cNvGrpSpPr/>
          <p:nvPr/>
        </p:nvGrpSpPr>
        <p:grpSpPr>
          <a:xfrm>
            <a:off x="3297687" y="3927579"/>
            <a:ext cx="1754813" cy="664370"/>
            <a:chOff x="474924" y="2957810"/>
            <a:chExt cx="9253607" cy="3077297"/>
          </a:xfrm>
          <a:solidFill>
            <a:srgbClr val="B455B6"/>
          </a:solidFill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9E99C8-552D-4BBE-B454-482818003B35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C97505-D17B-433B-9600-077FAEEA7FAA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iOS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A59245-1170-41C9-9D0A-567D6BF47620}"/>
              </a:ext>
            </a:extLst>
          </p:cNvPr>
          <p:cNvGrpSpPr/>
          <p:nvPr/>
        </p:nvGrpSpPr>
        <p:grpSpPr>
          <a:xfrm>
            <a:off x="3299102" y="4637532"/>
            <a:ext cx="1754813" cy="664370"/>
            <a:chOff x="474924" y="2957810"/>
            <a:chExt cx="9253607" cy="3077297"/>
          </a:xfrm>
          <a:solidFill>
            <a:srgbClr val="77D065"/>
          </a:solidFill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9F19CA-17DC-410F-B4B9-AF185962737D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856E43-1D63-4C31-9D18-0EB2AEBB6F52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Android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8069B7-72F2-4412-9490-6B27F7522FEF}"/>
              </a:ext>
            </a:extLst>
          </p:cNvPr>
          <p:cNvSpPr txBox="1"/>
          <p:nvPr/>
        </p:nvSpPr>
        <p:spPr>
          <a:xfrm>
            <a:off x="1469850" y="3263522"/>
            <a:ext cx="3531666" cy="565361"/>
          </a:xfrm>
          <a:prstGeom prst="rect">
            <a:avLst/>
          </a:prstGeom>
          <a:solidFill>
            <a:schemeClr val="accent1">
              <a:alpha val="10196"/>
            </a:schemeClr>
          </a:solidFill>
        </p:spPr>
        <p:txBody>
          <a:bodyPr wrap="square" lIns="238978" tIns="191181" rIns="238978" bIns="191181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913849">
              <a:defRPr/>
            </a:pPr>
            <a:r>
              <a:rPr lang="en-US" sz="3000" dirty="0">
                <a:solidFill>
                  <a:srgbClr val="FFFFFF"/>
                </a:solidFill>
                <a:latin typeface="Segoe UI Semibold"/>
                <a:cs typeface="Segoe UI Semibold"/>
              </a:rPr>
              <a:t>.NET MAUI 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EE166D0-AC5D-4A45-ACDE-08D38C4FFAF1}"/>
              </a:ext>
            </a:extLst>
          </p:cNvPr>
          <p:cNvSpPr txBox="1">
            <a:spLocks/>
          </p:cNvSpPr>
          <p:nvPr/>
        </p:nvSpPr>
        <p:spPr>
          <a:xfrm>
            <a:off x="6930191" y="3897492"/>
            <a:ext cx="4992903" cy="2652761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146284" tIns="91427" rIns="146284" bIns="91427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File | New</a:t>
            </a:r>
          </a:p>
          <a:p>
            <a:pPr marL="457112" indent="-457112"/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Multi-platform App UI (.NET)</a:t>
            </a:r>
          </a:p>
          <a:p>
            <a:pPr marL="457112" indent="-457112"/>
            <a:endParaRPr lang="en-US" sz="1372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solidFill>
                  <a:schemeClr val="bg1"/>
                </a:solidFill>
                <a:latin typeface="Segoe UI Light"/>
                <a:cs typeface="Segoe UI"/>
              </a:rPr>
              <a:t>CLI</a:t>
            </a:r>
          </a:p>
          <a:p>
            <a:pPr marL="335851" indent="-335851"/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dotnet install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maui</a:t>
            </a:r>
            <a:endParaRPr lang="en-US" sz="1372" dirty="0">
              <a:solidFill>
                <a:schemeClr val="bg1"/>
              </a:solidFill>
            </a:endParaRPr>
          </a:p>
          <a:p>
            <a:pPr marL="335851" indent="-335851"/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dotnet new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maui</a:t>
            </a:r>
            <a:endParaRPr lang="en-US" sz="1372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335851" indent="-335851"/>
            <a:endParaRPr lang="en-US" sz="1372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Namespaces </a:t>
            </a:r>
          </a:p>
          <a:p>
            <a:pPr marL="457112" indent="-457112"/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Microsoft.Maui</a:t>
            </a:r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 	(previously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Xamarin.Forms</a:t>
            </a:r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)</a:t>
            </a:r>
          </a:p>
          <a:p>
            <a:pPr marL="457112" indent="-457112"/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Microsoft.Device</a:t>
            </a:r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 	(previously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Xamarin.Essentials</a:t>
            </a:r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)</a:t>
            </a:r>
            <a:endParaRPr lang="en-US" sz="1372" dirty="0">
              <a:solidFill>
                <a:schemeClr val="bg1"/>
              </a:solidFill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95618F03-1C8B-44EA-84A5-90C137A669D1}"/>
              </a:ext>
            </a:extLst>
          </p:cNvPr>
          <p:cNvSpPr txBox="1">
            <a:spLocks/>
          </p:cNvSpPr>
          <p:nvPr/>
        </p:nvSpPr>
        <p:spPr>
          <a:xfrm>
            <a:off x="204646" y="5562243"/>
            <a:ext cx="6725546" cy="1270771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solidFill>
                  <a:schemeClr val="tx2">
                    <a:lumMod val="50000"/>
                  </a:schemeClr>
                </a:solidFill>
                <a:latin typeface="Segoe UI Light"/>
                <a:cs typeface="Segoe UI"/>
              </a:rPr>
              <a:t>Compatibility</a:t>
            </a:r>
          </a:p>
          <a:p>
            <a:pPr marL="335851" indent="-335851"/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Minimal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 API Changes – All add developer value (perf, dev loop, etc.)</a:t>
            </a:r>
          </a:p>
          <a:p>
            <a:pPr marL="335851" indent="-335851"/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Migration support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 for Xamarin &amp;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  <a:latin typeface="Segoe UI"/>
                <a:cs typeface="Segoe UI"/>
              </a:rPr>
              <a:t>Xamarin.Forms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Segoe UI"/>
              <a:cs typeface="Segoe UI"/>
            </a:endParaRPr>
          </a:p>
          <a:p>
            <a:pPr marL="335851" indent="-335851"/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Existing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Xamarin.Forms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app support for 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one-year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window after release of .NET MAUI</a:t>
            </a:r>
          </a:p>
          <a:p>
            <a:pPr marL="335851" indent="-335851"/>
            <a:endParaRPr lang="en-US" sz="1372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1F025A5-AE00-F34D-AFCD-A05D8848E46B}"/>
              </a:ext>
            </a:extLst>
          </p:cNvPr>
          <p:cNvSpPr txBox="1"/>
          <p:nvPr/>
        </p:nvSpPr>
        <p:spPr>
          <a:xfrm>
            <a:off x="-1703540" y="3469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662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36" grpId="0" animBg="1"/>
      <p:bldP spid="59" grpId="0" animBg="1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28A44B-E415-074E-A140-957EAC0591F6}"/>
              </a:ext>
            </a:extLst>
          </p:cNvPr>
          <p:cNvSpPr txBox="1">
            <a:spLocks/>
          </p:cNvSpPr>
          <p:nvPr/>
        </p:nvSpPr>
        <p:spPr>
          <a:xfrm>
            <a:off x="320041" y="2146301"/>
            <a:ext cx="5775959" cy="2286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s-ES" sz="5400" dirty="0">
                <a:solidFill>
                  <a:srgbClr val="DEECFF"/>
                </a:solidFill>
              </a:rPr>
              <a:t>Experimental </a:t>
            </a:r>
          </a:p>
          <a:p>
            <a:pPr algn="ctr"/>
            <a:r>
              <a:rPr lang="es-ES" sz="5400" dirty="0">
                <a:solidFill>
                  <a:srgbClr val="DEECFF"/>
                </a:solidFill>
              </a:rPr>
              <a:t>  </a:t>
            </a:r>
            <a:r>
              <a:rPr lang="es-ES" sz="5400" dirty="0" err="1">
                <a:solidFill>
                  <a:srgbClr val="DEECFF"/>
                </a:solidFill>
              </a:rPr>
              <a:t>drawn</a:t>
            </a:r>
            <a:r>
              <a:rPr lang="es-ES" sz="5400" dirty="0">
                <a:solidFill>
                  <a:srgbClr val="DEECFF"/>
                </a:solidFill>
              </a:rPr>
              <a:t> </a:t>
            </a:r>
            <a:r>
              <a:rPr lang="es-ES" sz="5400" dirty="0" err="1">
                <a:solidFill>
                  <a:srgbClr val="DEECFF"/>
                </a:solidFill>
              </a:rPr>
              <a:t>controls</a:t>
            </a:r>
            <a:endParaRPr lang="en-US" dirty="0">
              <a:solidFill>
                <a:srgbClr val="DEEC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97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accent2">
                    <a:lumMod val="50000"/>
                  </a:schemeClr>
                </a:solidFill>
              </a:rPr>
              <a:t>Feedback</a:t>
            </a:r>
            <a:r>
              <a:rPr lang="es-ES" sz="49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4900" dirty="0" err="1">
                <a:solidFill>
                  <a:schemeClr val="accent2">
                    <a:lumMod val="50000"/>
                  </a:schemeClr>
                </a:solidFill>
              </a:rPr>
              <a:t>received</a:t>
            </a:r>
            <a:r>
              <a:rPr lang="es-ES" sz="49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2597634"/>
          </a:xfrm>
        </p:spPr>
        <p:txBody>
          <a:bodyPr/>
          <a:lstStyle/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Consistent look and behavior.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Easy way to extend and customize.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The Visual Material implementation is consistent, but rigid in its prescriptive design which doesn’t match some customer designs.</a:t>
            </a:r>
          </a:p>
        </p:txBody>
      </p:sp>
      <p:pic>
        <p:nvPicPr>
          <p:cNvPr id="6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1902738D-B314-4D40-BE36-88082B73D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81" y="4558083"/>
            <a:ext cx="5943600" cy="1860550"/>
          </a:xfrm>
          <a:prstGeom prst="rect">
            <a:avLst/>
          </a:prstGeom>
        </p:spPr>
      </p:pic>
      <p:pic>
        <p:nvPicPr>
          <p:cNvPr id="4" name="Graphic 8">
            <a:extLst>
              <a:ext uri="{FF2B5EF4-FFF2-40B4-BE49-F238E27FC236}">
                <a16:creationId xmlns:a16="http://schemas.microsoft.com/office/drawing/2014/main" id="{E2DFB46E-CF91-6348-BC4B-F6674EC86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4101" y="39215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>
            <a:normAutofit fontScale="90000"/>
          </a:bodyPr>
          <a:lstStyle/>
          <a:p>
            <a:r>
              <a:rPr lang="es-ES" sz="4400" dirty="0" err="1">
                <a:solidFill>
                  <a:schemeClr val="accent2">
                    <a:lumMod val="50000"/>
                  </a:schemeClr>
                </a:solidFill>
              </a:rPr>
              <a:t>Microsoft.Maui.Graphics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919" y="1547363"/>
            <a:ext cx="9071983" cy="4976135"/>
          </a:xfrm>
        </p:spPr>
        <p:txBody>
          <a:bodyPr/>
          <a:lstStyle/>
          <a:p>
            <a:r>
              <a:rPr lang="es-ES" sz="4000" dirty="0" err="1"/>
              <a:t>Microsoft.Maui.Graphics</a:t>
            </a:r>
            <a:r>
              <a:rPr lang="es-ES" sz="4000" dirty="0"/>
              <a:t> </a:t>
            </a:r>
            <a:r>
              <a:rPr lang="es-ES" sz="4000" dirty="0" err="1"/>
              <a:t>is</a:t>
            </a:r>
            <a:r>
              <a:rPr lang="es-ES" sz="4000" dirty="0"/>
              <a:t> a </a:t>
            </a:r>
            <a:r>
              <a:rPr lang="es-ES" sz="4000" b="1" dirty="0" err="1"/>
              <a:t>cross-platform</a:t>
            </a:r>
            <a:r>
              <a:rPr lang="es-ES" sz="4000" b="1" dirty="0"/>
              <a:t> </a:t>
            </a:r>
            <a:r>
              <a:rPr lang="es-ES" sz="4000" b="1" dirty="0" err="1"/>
              <a:t>graphics</a:t>
            </a:r>
            <a:r>
              <a:rPr lang="es-ES" sz="4000" b="1" dirty="0"/>
              <a:t> </a:t>
            </a:r>
            <a:r>
              <a:rPr lang="es-ES" sz="4000" b="1" dirty="0" err="1"/>
              <a:t>library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iOS, Android, Windows, </a:t>
            </a:r>
            <a:r>
              <a:rPr lang="es-ES" sz="4000" dirty="0" err="1"/>
              <a:t>macOS</a:t>
            </a:r>
            <a:r>
              <a:rPr lang="es-ES" sz="4000" dirty="0"/>
              <a:t>, </a:t>
            </a:r>
            <a:r>
              <a:rPr lang="es-ES" sz="4000" dirty="0" err="1"/>
              <a:t>Tizen</a:t>
            </a:r>
            <a:r>
              <a:rPr lang="es-ES" sz="4000" dirty="0"/>
              <a:t> and Linux </a:t>
            </a:r>
            <a:r>
              <a:rPr lang="es-ES" sz="4000" dirty="0" err="1"/>
              <a:t>completely</a:t>
            </a:r>
            <a:r>
              <a:rPr lang="es-ES" sz="4000" dirty="0"/>
              <a:t> in C#.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this</a:t>
            </a:r>
            <a:r>
              <a:rPr lang="es-ES" sz="4000" dirty="0"/>
              <a:t> </a:t>
            </a:r>
            <a:r>
              <a:rPr lang="es-ES" sz="4000" dirty="0" err="1"/>
              <a:t>library</a:t>
            </a:r>
            <a:r>
              <a:rPr lang="es-ES" sz="4000" dirty="0"/>
              <a:t> </a:t>
            </a:r>
            <a:r>
              <a:rPr lang="es-ES" sz="4000" dirty="0" err="1"/>
              <a:t>you</a:t>
            </a:r>
            <a:r>
              <a:rPr lang="es-ES" sz="4000" dirty="0"/>
              <a:t> can use a </a:t>
            </a:r>
            <a:r>
              <a:rPr lang="es-ES" sz="4000" dirty="0" err="1"/>
              <a:t>common</a:t>
            </a:r>
            <a:r>
              <a:rPr lang="es-ES" sz="4000" dirty="0"/>
              <a:t> API to target </a:t>
            </a:r>
            <a:r>
              <a:rPr lang="es-ES" sz="4000" dirty="0" err="1"/>
              <a:t>multiple</a:t>
            </a:r>
            <a:r>
              <a:rPr lang="es-ES" sz="4000" dirty="0"/>
              <a:t> </a:t>
            </a:r>
            <a:r>
              <a:rPr lang="es-ES" sz="4000" dirty="0" err="1"/>
              <a:t>abstractions</a:t>
            </a:r>
            <a:r>
              <a:rPr lang="es-ES" sz="4000" dirty="0"/>
              <a:t> </a:t>
            </a:r>
            <a:r>
              <a:rPr lang="es-ES" sz="4000" dirty="0" err="1"/>
              <a:t>allowing</a:t>
            </a:r>
            <a:r>
              <a:rPr lang="es-ES" sz="4000" dirty="0"/>
              <a:t> </a:t>
            </a:r>
            <a:r>
              <a:rPr lang="es-ES" sz="4000" dirty="0" err="1"/>
              <a:t>you</a:t>
            </a:r>
            <a:r>
              <a:rPr lang="es-ES" sz="4000" dirty="0"/>
              <a:t> to share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drawing</a:t>
            </a:r>
            <a:r>
              <a:rPr lang="es-ES" sz="4000" dirty="0"/>
              <a:t> </a:t>
            </a:r>
            <a:r>
              <a:rPr lang="es-ES" sz="4000" dirty="0" err="1"/>
              <a:t>code</a:t>
            </a:r>
            <a:r>
              <a:rPr lang="es-ES" sz="4000" dirty="0"/>
              <a:t> </a:t>
            </a:r>
            <a:r>
              <a:rPr lang="es-ES" sz="4000" dirty="0" err="1"/>
              <a:t>between</a:t>
            </a:r>
            <a:r>
              <a:rPr lang="es-ES" sz="4000" dirty="0"/>
              <a:t> </a:t>
            </a:r>
            <a:r>
              <a:rPr lang="es-ES" sz="4000" dirty="0" err="1"/>
              <a:t>platforms</a:t>
            </a:r>
            <a:r>
              <a:rPr lang="es-ES" sz="4000" dirty="0"/>
              <a:t>, </a:t>
            </a:r>
            <a:r>
              <a:rPr lang="es-ES" sz="4000" dirty="0" err="1"/>
              <a:t>or</a:t>
            </a:r>
            <a:r>
              <a:rPr lang="es-ES" sz="4000" dirty="0"/>
              <a:t> mix and match </a:t>
            </a:r>
            <a:r>
              <a:rPr lang="es-ES" sz="4000" dirty="0" err="1"/>
              <a:t>graphics</a:t>
            </a:r>
            <a:r>
              <a:rPr lang="es-ES" sz="4000" dirty="0"/>
              <a:t> </a:t>
            </a:r>
            <a:r>
              <a:rPr lang="es-ES" sz="4000" dirty="0" err="1"/>
              <a:t>implentations</a:t>
            </a:r>
            <a:r>
              <a:rPr lang="es-ES" sz="4000" dirty="0"/>
              <a:t> </a:t>
            </a:r>
            <a:r>
              <a:rPr lang="es-ES" sz="4000" dirty="0" err="1"/>
              <a:t>within</a:t>
            </a:r>
            <a:r>
              <a:rPr lang="es-ES" sz="4000" dirty="0"/>
              <a:t> a singular </a:t>
            </a:r>
            <a:r>
              <a:rPr lang="es-ES" sz="4000" dirty="0" err="1"/>
              <a:t>application</a:t>
            </a:r>
            <a:r>
              <a:rPr lang="es-ES" sz="4000" dirty="0"/>
              <a:t>.</a:t>
            </a:r>
            <a:endParaRPr lang="en-US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4592BF98-307A-2B4D-A37F-DD73F6BED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0259" y="1621889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>
            <a:normAutofit fontScale="90000"/>
          </a:bodyPr>
          <a:lstStyle/>
          <a:p>
            <a:r>
              <a:rPr lang="es-ES" sz="4400" dirty="0" err="1">
                <a:solidFill>
                  <a:schemeClr val="accent2">
                    <a:lumMod val="50000"/>
                  </a:schemeClr>
                </a:solidFill>
              </a:rPr>
              <a:t>Microsoft.Maui.Graphics</a:t>
            </a:r>
            <a:r>
              <a:rPr lang="es-ES" sz="44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s-ES" sz="4400" dirty="0" err="1">
                <a:solidFill>
                  <a:schemeClr val="accent2">
                    <a:lumMod val="50000"/>
                  </a:schemeClr>
                </a:solidFill>
              </a:rPr>
              <a:t>Supported</a:t>
            </a:r>
            <a:r>
              <a:rPr lang="es-E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sz="4400" dirty="0" err="1">
                <a:solidFill>
                  <a:schemeClr val="accent2">
                    <a:lumMod val="50000"/>
                  </a:schemeClr>
                </a:solidFill>
              </a:rPr>
              <a:t>platforms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1CDCF609-2839-C441-ADCE-CC8BA802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55" y="1338904"/>
            <a:ext cx="7264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Microsoft.Maui.Graphics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12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691343"/>
          </a:xfrm>
        </p:spPr>
        <p:txBody>
          <a:bodyPr>
            <a:normAutofit fontScale="90000"/>
          </a:bodyPr>
          <a:lstStyle/>
          <a:p>
            <a:r>
              <a:rPr lang="es-ES" sz="4400" dirty="0" err="1">
                <a:solidFill>
                  <a:schemeClr val="accent2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421815"/>
            <a:ext cx="8510617" cy="5223994"/>
          </a:xfrm>
        </p:spPr>
        <p:txBody>
          <a:bodyPr/>
          <a:lstStyle/>
          <a:p>
            <a:r>
              <a:rPr lang="es-ES" sz="3200" b="1" dirty="0" err="1"/>
              <a:t>Microsoft.Maui.Graphics.Controls</a:t>
            </a:r>
            <a:r>
              <a:rPr lang="es-ES" sz="3200" b="1" dirty="0"/>
              <a:t> (</a:t>
            </a:r>
            <a:r>
              <a:rPr lang="es-ES" sz="3200" b="1" dirty="0" err="1"/>
              <a:t>GraphicsControls</a:t>
            </a:r>
            <a:r>
              <a:rPr lang="es-ES" sz="3200" b="1" dirty="0"/>
              <a:t>)</a:t>
            </a:r>
            <a:r>
              <a:rPr lang="es-ES" sz="3200" dirty="0"/>
              <a:t> </a:t>
            </a:r>
            <a:r>
              <a:rPr lang="es-ES" sz="3200" dirty="0" err="1"/>
              <a:t>is</a:t>
            </a:r>
            <a:r>
              <a:rPr lang="es-ES" sz="3200" dirty="0"/>
              <a:t> a </a:t>
            </a:r>
            <a:r>
              <a:rPr lang="es-ES" sz="3200" dirty="0" err="1"/>
              <a:t>library</a:t>
            </a:r>
            <a:r>
              <a:rPr lang="es-ES" sz="3200" dirty="0"/>
              <a:t> </a:t>
            </a:r>
            <a:r>
              <a:rPr lang="es-ES" sz="3200" dirty="0" err="1"/>
              <a:t>that</a:t>
            </a:r>
            <a:r>
              <a:rPr lang="es-ES" sz="3200" dirty="0"/>
              <a:t> </a:t>
            </a:r>
            <a:r>
              <a:rPr lang="es-ES" sz="3200" dirty="0" err="1"/>
              <a:t>offers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controls</a:t>
            </a:r>
            <a:r>
              <a:rPr lang="es-ES" sz="3200" dirty="0"/>
              <a:t> </a:t>
            </a:r>
            <a:r>
              <a:rPr lang="es-ES" sz="3200" dirty="0" err="1"/>
              <a:t>available</a:t>
            </a:r>
            <a:r>
              <a:rPr lang="es-ES" sz="3200" dirty="0"/>
              <a:t> in </a:t>
            </a:r>
            <a:r>
              <a:rPr lang="es-ES" sz="3200" dirty="0" err="1"/>
              <a:t>Xamarin.Forms</a:t>
            </a:r>
            <a:r>
              <a:rPr lang="es-ES" sz="3200" dirty="0"/>
              <a:t> Visual </a:t>
            </a:r>
            <a:r>
              <a:rPr lang="es-ES" sz="3200" dirty="0" err="1"/>
              <a:t>allowing</a:t>
            </a:r>
            <a:r>
              <a:rPr lang="es-ES" sz="3200" dirty="0"/>
              <a:t> to </a:t>
            </a:r>
            <a:r>
              <a:rPr lang="es-ES" sz="3200" dirty="0" err="1"/>
              <a:t>choose</a:t>
            </a:r>
            <a:r>
              <a:rPr lang="es-ES" sz="3200" dirty="0"/>
              <a:t> </a:t>
            </a:r>
            <a:r>
              <a:rPr lang="es-ES" sz="3200" dirty="0" err="1"/>
              <a:t>between</a:t>
            </a:r>
            <a:r>
              <a:rPr lang="es-ES" sz="3200" dirty="0"/>
              <a:t> </a:t>
            </a:r>
            <a:r>
              <a:rPr lang="es-ES" sz="3200" b="1" dirty="0" err="1"/>
              <a:t>Cupertino</a:t>
            </a:r>
            <a:r>
              <a:rPr lang="es-ES" sz="3200" b="1" dirty="0"/>
              <a:t>, </a:t>
            </a:r>
            <a:r>
              <a:rPr lang="es-ES" sz="3200" b="1" dirty="0" err="1"/>
              <a:t>Fluent</a:t>
            </a:r>
            <a:r>
              <a:rPr lang="es-ES" sz="3200" b="1" dirty="0"/>
              <a:t> and Material</a:t>
            </a:r>
            <a:r>
              <a:rPr lang="es-ES" sz="3200" dirty="0"/>
              <a:t> </a:t>
            </a:r>
            <a:r>
              <a:rPr lang="es-ES" sz="3200" dirty="0" err="1"/>
              <a:t>but</a:t>
            </a:r>
            <a:r>
              <a:rPr lang="es-ES" sz="3200" dirty="0"/>
              <a:t>, </a:t>
            </a:r>
            <a:r>
              <a:rPr lang="es-ES" sz="3200" dirty="0" err="1"/>
              <a:t>instead</a:t>
            </a:r>
            <a:r>
              <a:rPr lang="es-ES" sz="3200" dirty="0"/>
              <a:t> of </a:t>
            </a:r>
            <a:r>
              <a:rPr lang="es-ES" sz="3200" dirty="0" err="1"/>
              <a:t>creating</a:t>
            </a:r>
            <a:r>
              <a:rPr lang="es-ES" sz="3200" dirty="0"/>
              <a:t> </a:t>
            </a:r>
            <a:r>
              <a:rPr lang="es-ES" sz="3200" dirty="0" err="1"/>
              <a:t>native</a:t>
            </a:r>
            <a:r>
              <a:rPr lang="es-ES" sz="3200" dirty="0"/>
              <a:t> </a:t>
            </a:r>
            <a:r>
              <a:rPr lang="es-ES" sz="3200" dirty="0" err="1"/>
              <a:t>controls</a:t>
            </a:r>
            <a:r>
              <a:rPr lang="es-ES" sz="3200" dirty="0"/>
              <a:t>, are </a:t>
            </a:r>
            <a:r>
              <a:rPr lang="es-ES" sz="3200" b="1" dirty="0" err="1"/>
              <a:t>drawn</a:t>
            </a:r>
            <a:r>
              <a:rPr lang="es-ES" sz="3200" b="1" dirty="0"/>
              <a:t> </a:t>
            </a:r>
            <a:r>
              <a:rPr lang="es-ES" sz="3200" b="1" dirty="0" err="1"/>
              <a:t>controls</a:t>
            </a:r>
            <a:r>
              <a:rPr lang="es-ES" sz="3200" dirty="0"/>
              <a:t>. </a:t>
            </a:r>
          </a:p>
          <a:p>
            <a:endParaRPr lang="es-ES" sz="3200" dirty="0"/>
          </a:p>
          <a:p>
            <a:r>
              <a:rPr lang="es-ES" sz="3200" dirty="0" err="1"/>
              <a:t>This</a:t>
            </a:r>
            <a:r>
              <a:rPr lang="es-ES" sz="3200" dirty="0"/>
              <a:t> </a:t>
            </a:r>
            <a:r>
              <a:rPr lang="es-ES" sz="3200" dirty="0" err="1"/>
              <a:t>project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 a </a:t>
            </a:r>
            <a:r>
              <a:rPr lang="es-ES" sz="3200" b="1" dirty="0"/>
              <a:t>.NET </a:t>
            </a:r>
            <a:r>
              <a:rPr lang="es-ES" sz="3200" b="1" dirty="0" err="1"/>
              <a:t>experiment</a:t>
            </a:r>
            <a:r>
              <a:rPr lang="es-ES" sz="3200" dirty="0"/>
              <a:t> </a:t>
            </a:r>
            <a:r>
              <a:rPr lang="es-ES" sz="3200" dirty="0" err="1"/>
              <a:t>related</a:t>
            </a:r>
            <a:r>
              <a:rPr lang="es-ES" sz="3200" dirty="0"/>
              <a:t> to .NET MAUI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err="1"/>
              <a:t>different</a:t>
            </a:r>
            <a:r>
              <a:rPr lang="es-ES" sz="3200" dirty="0"/>
              <a:t> </a:t>
            </a:r>
            <a:r>
              <a:rPr lang="es-ES" sz="3200" dirty="0" err="1"/>
              <a:t>tests</a:t>
            </a:r>
            <a:r>
              <a:rPr lang="es-ES" sz="3200" dirty="0"/>
              <a:t> to </a:t>
            </a:r>
            <a:r>
              <a:rPr lang="es-ES" sz="3200" dirty="0" err="1"/>
              <a:t>validate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interest</a:t>
            </a:r>
            <a:r>
              <a:rPr lang="es-ES" sz="3200" dirty="0"/>
              <a:t> and </a:t>
            </a:r>
            <a:r>
              <a:rPr lang="es-ES" sz="3200" dirty="0" err="1"/>
              <a:t>feasibility</a:t>
            </a:r>
            <a:r>
              <a:rPr lang="es-ES" sz="3200" dirty="0"/>
              <a:t> of </a:t>
            </a:r>
            <a:r>
              <a:rPr lang="es-ES" sz="3200" dirty="0" err="1"/>
              <a:t>drawn</a:t>
            </a:r>
            <a:r>
              <a:rPr lang="es-ES" sz="3200" dirty="0"/>
              <a:t> </a:t>
            </a:r>
            <a:r>
              <a:rPr lang="es-ES" sz="3200" dirty="0" err="1"/>
              <a:t>controls</a:t>
            </a:r>
            <a:r>
              <a:rPr lang="es-ES" sz="3200" dirty="0"/>
              <a:t> </a:t>
            </a:r>
            <a:r>
              <a:rPr lang="es-ES" sz="3200" dirty="0" err="1"/>
              <a:t>but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not</a:t>
            </a:r>
            <a:r>
              <a:rPr lang="es-ES" sz="3200" dirty="0"/>
              <a:t> </a:t>
            </a:r>
            <a:r>
              <a:rPr lang="es-ES" sz="3200" dirty="0" err="1"/>
              <a:t>covered</a:t>
            </a:r>
            <a:r>
              <a:rPr lang="es-ES" sz="3200" dirty="0"/>
              <a:t> </a:t>
            </a:r>
            <a:r>
              <a:rPr lang="es-ES" sz="3200" dirty="0" err="1"/>
              <a:t>by</a:t>
            </a:r>
            <a:r>
              <a:rPr lang="es-ES" sz="3200" dirty="0"/>
              <a:t> Microsoft </a:t>
            </a:r>
            <a:r>
              <a:rPr lang="es-ES" sz="3200" dirty="0" err="1"/>
              <a:t>support</a:t>
            </a:r>
            <a:r>
              <a:rPr lang="es-ES" sz="3200" dirty="0"/>
              <a:t> (</a:t>
            </a:r>
            <a:r>
              <a:rPr lang="es-ES" sz="3200" dirty="0" err="1"/>
              <a:t>yet</a:t>
            </a:r>
            <a:r>
              <a:rPr lang="es-ES" sz="3200" dirty="0"/>
              <a:t>).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783AF-4A06-4B44-BCB3-480B7B0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98" y="600609"/>
            <a:ext cx="2794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1034</Words>
  <Application>Microsoft Macintosh PowerPoint</Application>
  <PresentationFormat>Panorámica</PresentationFormat>
  <Paragraphs>133</Paragraphs>
  <Slides>21</Slides>
  <Notes>9</Notes>
  <HiddenSlides>0</HiddenSlides>
  <MMClips>2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21</vt:i4>
      </vt:variant>
    </vt:vector>
  </HeadingPairs>
  <TitlesOfParts>
    <vt:vector size="34" baseType="lpstr">
      <vt:lpstr>Segoe UI Semibold</vt:lpstr>
      <vt:lpstr>Segoe UI Light</vt:lpstr>
      <vt:lpstr>Menlo</vt:lpstr>
      <vt:lpstr>Calibri</vt:lpstr>
      <vt:lpstr>Arial</vt:lpstr>
      <vt:lpstr>Wingdings</vt:lpstr>
      <vt:lpstr>Segoe UI</vt:lpstr>
      <vt:lpstr>Consolas</vt:lpstr>
      <vt:lpstr>Open Sans</vt:lpstr>
      <vt:lpstr>Roboto</vt:lpstr>
      <vt:lpstr>1_Office Theme</vt:lpstr>
      <vt:lpstr>3_Office Theme</vt:lpstr>
      <vt:lpstr>2_Office Theme</vt:lpstr>
      <vt:lpstr>Presentación de PowerPoint</vt:lpstr>
      <vt:lpstr>Drawn controls in  .NET MAUI</vt:lpstr>
      <vt:lpstr>.NET MAUI Summary</vt:lpstr>
      <vt:lpstr>Presentación de PowerPoint</vt:lpstr>
      <vt:lpstr>Feedback received  </vt:lpstr>
      <vt:lpstr>Microsoft.Maui.Graphics </vt:lpstr>
      <vt:lpstr>Microsoft.Maui.Graphics: Supported platforms </vt:lpstr>
      <vt:lpstr>Demo</vt:lpstr>
      <vt:lpstr>Microsoft.Maui.Graphics.Controls </vt:lpstr>
      <vt:lpstr>Microsoft.Maui.Graphics.Controls </vt:lpstr>
      <vt:lpstr>Microsoft.Maui.Graphics.Controls </vt:lpstr>
      <vt:lpstr>Microsoft.Maui.Graphics.Controls </vt:lpstr>
      <vt:lpstr>Demo</vt:lpstr>
      <vt:lpstr>Presentación de PowerPoint</vt:lpstr>
      <vt:lpstr>Extend graphics controls </vt:lpstr>
      <vt:lpstr>Extend a drawn control</vt:lpstr>
      <vt:lpstr>Extend a drawn control</vt:lpstr>
      <vt:lpstr>Demo</vt:lpstr>
      <vt:lpstr>Summary </vt:lpstr>
      <vt:lpstr>Presentación de PowerPoint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Javier Suárez Ruiz</cp:lastModifiedBy>
  <cp:revision>8</cp:revision>
  <dcterms:created xsi:type="dcterms:W3CDTF">2020-08-18T20:47:27Z</dcterms:created>
  <dcterms:modified xsi:type="dcterms:W3CDTF">2021-11-02T11:29:35Z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